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13679488" cy="96012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308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85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37" autoAdjust="0"/>
    <p:restoredTop sz="94660"/>
  </p:normalViewPr>
  <p:slideViewPr>
    <p:cSldViewPr snapToGrid="0">
      <p:cViewPr>
        <p:scale>
          <a:sx n="100" d="100"/>
          <a:sy n="100" d="100"/>
        </p:scale>
        <p:origin x="-1122" y="-3174"/>
      </p:cViewPr>
      <p:guideLst>
        <p:guide orient="horz" pos="3024"/>
        <p:guide pos="4308"/>
        <p:guide pos="158"/>
        <p:guide pos="8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962" y="1571308"/>
            <a:ext cx="11627565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5042853"/>
            <a:ext cx="10259616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0717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89901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4" y="511175"/>
            <a:ext cx="29496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6" y="511175"/>
            <a:ext cx="867792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37008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10625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1" y="2393635"/>
            <a:ext cx="11798558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1" y="6425250"/>
            <a:ext cx="11798558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54135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555875"/>
            <a:ext cx="5813782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555875"/>
            <a:ext cx="5813782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9483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11177"/>
            <a:ext cx="11798558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8" y="2353628"/>
            <a:ext cx="5787064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8" y="3507105"/>
            <a:ext cx="5787064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2" y="2353628"/>
            <a:ext cx="5815564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2" y="3507105"/>
            <a:ext cx="5815564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0726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168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7871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640080"/>
            <a:ext cx="4411991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382397"/>
            <a:ext cx="692524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880360"/>
            <a:ext cx="4411991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83241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640080"/>
            <a:ext cx="4411991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382397"/>
            <a:ext cx="692524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880360"/>
            <a:ext cx="4411991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4944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511177"/>
            <a:ext cx="11798558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555875"/>
            <a:ext cx="11798558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8898892"/>
            <a:ext cx="307788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4535F-7390-450D-9CA4-C822B69A678F}" type="datetimeFigureOut">
              <a:rPr lang="ms-MY" smtClean="0"/>
              <a:t>27/11/2024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8898892"/>
            <a:ext cx="4616827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8898892"/>
            <a:ext cx="307788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985A-3EFB-4DF9-8C5F-039D000892EC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4856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erancangbandarmpk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D16E697-0372-EB58-F83C-5BAF68E6130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461" y="885722"/>
            <a:ext cx="1914436" cy="150638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45227C7-56F1-4A24-AFC8-09C9309794B9}"/>
              </a:ext>
            </a:extLst>
          </p:cNvPr>
          <p:cNvSpPr/>
          <p:nvPr/>
        </p:nvSpPr>
        <p:spPr>
          <a:xfrm>
            <a:off x="6992144" y="152400"/>
            <a:ext cx="6505079" cy="9296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991" tIns="31496" rIns="62991" bIns="31496" rtlCol="0" anchor="ctr"/>
          <a:lstStyle/>
          <a:p>
            <a:pPr algn="ctr"/>
            <a:r>
              <a:rPr lang="en-US" sz="2302" dirty="0"/>
              <a:t>  </a:t>
            </a:r>
            <a:endParaRPr lang="en-MY" sz="2302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A3566C-4387-4C56-981B-1251146EF1F8}"/>
              </a:ext>
            </a:extLst>
          </p:cNvPr>
          <p:cNvSpPr/>
          <p:nvPr/>
        </p:nvSpPr>
        <p:spPr>
          <a:xfrm>
            <a:off x="6992142" y="2382892"/>
            <a:ext cx="6505080" cy="593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70" dirty="0">
                <a:latin typeface="Tw Cen MT Condensed Extra Bold" panose="020B0803020202020204" pitchFamily="34" charset="0"/>
              </a:rPr>
              <a:t>DRAF RANCANGAN TEMPATAN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89F4509-FCF4-40B4-B17E-D78D474EE86C}"/>
              </a:ext>
            </a:extLst>
          </p:cNvPr>
          <p:cNvSpPr txBox="1">
            <a:spLocks/>
          </p:cNvSpPr>
          <p:nvPr/>
        </p:nvSpPr>
        <p:spPr>
          <a:xfrm>
            <a:off x="6992141" y="2802762"/>
            <a:ext cx="6505080" cy="670686"/>
          </a:xfrm>
          <a:prstGeom prst="rect">
            <a:avLst/>
          </a:prstGeom>
        </p:spPr>
        <p:txBody>
          <a:bodyPr lIns="62987" tIns="31494" rIns="62987" bIns="31494" anchor="ctr"/>
          <a:lstStyle/>
          <a:p>
            <a:pPr algn="ctr">
              <a:defRPr/>
            </a:pPr>
            <a:r>
              <a:rPr lang="en-US" sz="3040" dirty="0">
                <a:latin typeface="Tw Cen MT Condensed Extra Bold" panose="020B0803020202020204" pitchFamily="34" charset="0"/>
                <a:ea typeface="+mj-ea"/>
              </a:rPr>
              <a:t>KULAI 2035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8D58E3-14E6-4787-9B96-1AE1AED6C0B4}"/>
              </a:ext>
            </a:extLst>
          </p:cNvPr>
          <p:cNvCxnSpPr/>
          <p:nvPr/>
        </p:nvCxnSpPr>
        <p:spPr>
          <a:xfrm>
            <a:off x="6992141" y="3396342"/>
            <a:ext cx="65050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57C0EF2-1A3C-49B4-9D7E-4E9B5812B972}"/>
              </a:ext>
            </a:extLst>
          </p:cNvPr>
          <p:cNvSpPr txBox="1"/>
          <p:nvPr/>
        </p:nvSpPr>
        <p:spPr>
          <a:xfrm>
            <a:off x="6746739" y="3141052"/>
            <a:ext cx="699588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900" dirty="0">
              <a:latin typeface="Tw Cen MT Condensed Extra Bold" panose="020B0803020202020204" pitchFamily="34" charset="0"/>
            </a:endParaRPr>
          </a:p>
          <a:p>
            <a:pPr algn="ctr"/>
            <a:r>
              <a:rPr lang="en-US" sz="1900" dirty="0">
                <a:latin typeface="Tw Cen MT Condensed Extra Bold" panose="020B0803020202020204" pitchFamily="34" charset="0"/>
              </a:rPr>
              <a:t>BORANG BANTAHAN AWAM</a:t>
            </a:r>
          </a:p>
          <a:p>
            <a:pPr algn="ctr"/>
            <a:endParaRPr lang="en-MY" sz="1900" dirty="0">
              <a:latin typeface="Tw Cen MT Condensed Extra Bold" panose="020B0803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396B7F-27F4-4BCF-A4F8-1C04DC974E95}"/>
              </a:ext>
            </a:extLst>
          </p:cNvPr>
          <p:cNvCxnSpPr/>
          <p:nvPr/>
        </p:nvCxnSpPr>
        <p:spPr>
          <a:xfrm>
            <a:off x="6992140" y="3881898"/>
            <a:ext cx="65050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DEBF84B-799F-4BC9-B8B7-798EA1B8D2ED}"/>
              </a:ext>
            </a:extLst>
          </p:cNvPr>
          <p:cNvSpPr txBox="1"/>
          <p:nvPr/>
        </p:nvSpPr>
        <p:spPr>
          <a:xfrm>
            <a:off x="6992141" y="3875598"/>
            <a:ext cx="65050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Tw Cen MT Condensed Extra Bold" panose="020B0803020202020204" pitchFamily="34" charset="0"/>
              </a:rPr>
              <a:t>PUBLISITI &amp; PENYERTAAN AWAM</a:t>
            </a:r>
          </a:p>
          <a:p>
            <a:pPr algn="ctr"/>
            <a:r>
              <a:rPr lang="en-US" sz="1800" dirty="0">
                <a:latin typeface="Tw Cen MT Condensed Extra Bold" panose="020B0803020202020204" pitchFamily="34" charset="0"/>
              </a:rPr>
              <a:t>DRAF RANCANGAN TEMPATAN KULAI 2035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A5E58F5-6B76-4997-9A98-C14C59B7ECCD}"/>
              </a:ext>
            </a:extLst>
          </p:cNvPr>
          <p:cNvCxnSpPr/>
          <p:nvPr/>
        </p:nvCxnSpPr>
        <p:spPr>
          <a:xfrm>
            <a:off x="6992141" y="4796160"/>
            <a:ext cx="65050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DB98131-5074-439A-A393-EA8A04746637}"/>
              </a:ext>
            </a:extLst>
          </p:cNvPr>
          <p:cNvSpPr txBox="1"/>
          <p:nvPr/>
        </p:nvSpPr>
        <p:spPr>
          <a:xfrm>
            <a:off x="7144544" y="4582810"/>
            <a:ext cx="771850" cy="180555"/>
          </a:xfrm>
          <a:prstGeom prst="rect">
            <a:avLst/>
          </a:prstGeom>
          <a:noFill/>
        </p:spPr>
        <p:txBody>
          <a:bodyPr wrap="square" lIns="62991" tIns="31496" rIns="62991" bIns="31496" rtlCol="0">
            <a:spAutoFit/>
          </a:bodyPr>
          <a:lstStyle/>
          <a:p>
            <a:r>
              <a:rPr lang="ms-MY" sz="760" dirty="0">
                <a:latin typeface="Arial Narrow" panose="020B0606020202030204" pitchFamily="34" charset="0"/>
                <a:cs typeface="Arial" pitchFamily="34" charset="0"/>
              </a:rPr>
              <a:t>Lipat di sini</a:t>
            </a:r>
          </a:p>
        </p:txBody>
      </p:sp>
      <p:pic>
        <p:nvPicPr>
          <p:cNvPr id="23" name="Picture 35" descr="http://2.bp.blogspot.com/_oolupqPS_pc/S5urUC4AdeI/AAAAAAAAA2g/5LL79N0B3N0/s400/Picture+17.png">
            <a:extLst>
              <a:ext uri="{FF2B5EF4-FFF2-40B4-BE49-F238E27FC236}">
                <a16:creationId xmlns:a16="http://schemas.microsoft.com/office/drawing/2014/main" id="{6BB996C7-1E2E-4E31-9F7C-8EB22C2AC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5" t="9808" r="13158" b="7121"/>
          <a:stretch>
            <a:fillRect/>
          </a:stretch>
        </p:blipFill>
        <p:spPr bwMode="auto">
          <a:xfrm>
            <a:off x="12181087" y="5033649"/>
            <a:ext cx="1143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32">
            <a:extLst>
              <a:ext uri="{FF2B5EF4-FFF2-40B4-BE49-F238E27FC236}">
                <a16:creationId xmlns:a16="http://schemas.microsoft.com/office/drawing/2014/main" id="{64EBC45C-F717-4D38-9A22-A39602F8F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5387" y="5103518"/>
            <a:ext cx="914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000" i="1" dirty="0">
              <a:latin typeface="Arial Narrow" panose="020B0606020202030204" pitchFamily="34" charset="0"/>
            </a:endParaRPr>
          </a:p>
          <a:p>
            <a:pPr algn="ctr" eaLnBrk="1" hangingPunct="1"/>
            <a:r>
              <a:rPr lang="en-US" altLang="en-US" sz="1000" i="1" dirty="0">
                <a:latin typeface="Arial Narrow" panose="020B0606020202030204" pitchFamily="34" charset="0"/>
              </a:rPr>
              <a:t>SETEM</a:t>
            </a:r>
          </a:p>
          <a:p>
            <a:pPr eaLnBrk="1" hangingPunct="1"/>
            <a:endParaRPr lang="en-US" altLang="en-US" sz="1000" i="1" dirty="0"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944B0C-C6C9-416F-B7FB-1C1CA06018A5}"/>
              </a:ext>
            </a:extLst>
          </p:cNvPr>
          <p:cNvSpPr txBox="1"/>
          <p:nvPr/>
        </p:nvSpPr>
        <p:spPr>
          <a:xfrm>
            <a:off x="7889610" y="5724165"/>
            <a:ext cx="1131337" cy="355995"/>
          </a:xfrm>
          <a:prstGeom prst="rect">
            <a:avLst/>
          </a:prstGeom>
          <a:noFill/>
        </p:spPr>
        <p:txBody>
          <a:bodyPr wrap="square" lIns="62991" tIns="31496" rIns="62991" bIns="31496" rtlCol="0">
            <a:spAutoFit/>
          </a:bodyPr>
          <a:lstStyle/>
          <a:p>
            <a:r>
              <a:rPr lang="en-US" sz="950" dirty="0" err="1">
                <a:latin typeface="Arial Narrow" panose="020B0606020202030204" pitchFamily="34" charset="0"/>
                <a:cs typeface="Arial" pitchFamily="34" charset="0"/>
              </a:rPr>
              <a:t>Kepada</a:t>
            </a:r>
            <a:r>
              <a:rPr lang="en-US" sz="950" dirty="0">
                <a:latin typeface="Arial Narrow" panose="020B0606020202030204" pitchFamily="34" charset="0"/>
                <a:cs typeface="Arial" pitchFamily="34" charset="0"/>
              </a:rPr>
              <a:t>  :</a:t>
            </a:r>
          </a:p>
          <a:p>
            <a:endParaRPr lang="en-MY" sz="95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E4C9CD-498C-4FA2-A529-E5BC407C110E}"/>
              </a:ext>
            </a:extLst>
          </p:cNvPr>
          <p:cNvSpPr txBox="1"/>
          <p:nvPr/>
        </p:nvSpPr>
        <p:spPr>
          <a:xfrm>
            <a:off x="428460" y="423752"/>
            <a:ext cx="6200287" cy="30777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PANDUAN MENGISI BORANG </a:t>
            </a:r>
            <a:r>
              <a:rPr lang="en-US" sz="14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BANTAHAN</a:t>
            </a: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 AWAM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955C86-F6E1-47E7-86C8-2346B6EB41EA}"/>
              </a:ext>
            </a:extLst>
          </p:cNvPr>
          <p:cNvSpPr txBox="1"/>
          <p:nvPr/>
        </p:nvSpPr>
        <p:spPr>
          <a:xfrm>
            <a:off x="182265" y="753875"/>
            <a:ext cx="6505080" cy="23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lnSpc>
                <a:spcPct val="150000"/>
              </a:lnSpc>
              <a:buAutoNum type="arabicPeriod"/>
            </a:pPr>
            <a:r>
              <a:rPr lang="ms-MY" sz="1050" dirty="0">
                <a:latin typeface="Arial Narrow" panose="020B0606020202030204" pitchFamily="34" charset="0"/>
              </a:rPr>
              <a:t>Permohon perlu mengisikan maklumat di dalam </a:t>
            </a:r>
            <a:r>
              <a:rPr lang="ms-MY" sz="1050" b="1" dirty="0">
                <a:latin typeface="Arial Narrow" panose="020B0606020202030204" pitchFamily="34" charset="0"/>
              </a:rPr>
              <a:t>Bahagian A</a:t>
            </a:r>
            <a:r>
              <a:rPr lang="ms-MY" sz="1050" dirty="0">
                <a:latin typeface="Arial Narrow" panose="020B0606020202030204" pitchFamily="34" charset="0"/>
              </a:rPr>
              <a:t>, </a:t>
            </a:r>
            <a:r>
              <a:rPr lang="ms-MY" sz="1050" b="1" dirty="0">
                <a:latin typeface="Arial Narrow" panose="020B0606020202030204" pitchFamily="34" charset="0"/>
              </a:rPr>
              <a:t>Bahagian B </a:t>
            </a:r>
            <a:r>
              <a:rPr lang="ms-MY" sz="1050" dirty="0">
                <a:latin typeface="Arial Narrow" panose="020B0606020202030204" pitchFamily="34" charset="0"/>
              </a:rPr>
              <a:t>dan </a:t>
            </a:r>
            <a:r>
              <a:rPr lang="ms-MY" sz="1050" b="1" dirty="0">
                <a:latin typeface="Arial Narrow" panose="020B0606020202030204" pitchFamily="34" charset="0"/>
              </a:rPr>
              <a:t>Bahagian C </a:t>
            </a:r>
            <a:r>
              <a:rPr lang="ms-MY" sz="1050" dirty="0">
                <a:latin typeface="Arial Narrow" panose="020B0606020202030204" pitchFamily="34" charset="0"/>
              </a:rPr>
              <a:t>dengan jelas.</a:t>
            </a:r>
          </a:p>
          <a:p>
            <a:pPr marL="228600" indent="-228600" algn="just">
              <a:lnSpc>
                <a:spcPct val="150000"/>
              </a:lnSpc>
              <a:buAutoNum type="arabicPeriod"/>
            </a:pPr>
            <a:r>
              <a:rPr lang="ms-MY" sz="1050" dirty="0">
                <a:latin typeface="Arial Narrow" panose="020B0606020202030204" pitchFamily="34" charset="0"/>
              </a:rPr>
              <a:t>Bahagian A 	: Sila isikan nama, alamat penuh dan nombor telefon bagi memudahkan untuk dihubungi.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</a:pPr>
            <a:r>
              <a:rPr lang="ms-MY" sz="1050" dirty="0">
                <a:latin typeface="Arial Narrow" panose="020B0606020202030204" pitchFamily="34" charset="0"/>
              </a:rPr>
              <a:t>Bahagian B 	: Pemohon perlu mengisi pengesahan kehadiran untuk hadir atau tidak hadir ke Mesyuarat Jawatankuasa 		   Siasatan Tempatan  dan Pendengaran (JSTP). 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</a:pPr>
            <a:r>
              <a:rPr lang="ms-MY" sz="1050" dirty="0">
                <a:latin typeface="Arial Narrow" panose="020B0606020202030204" pitchFamily="34" charset="0"/>
              </a:rPr>
              <a:t>Bahagian C : </a:t>
            </a:r>
          </a:p>
          <a:p>
            <a:pPr algn="just">
              <a:lnSpc>
                <a:spcPct val="114000"/>
              </a:lnSpc>
            </a:pPr>
            <a:r>
              <a:rPr lang="ms-MY" sz="1050" dirty="0">
                <a:latin typeface="Arial Narrow" panose="020B0606020202030204" pitchFamily="34" charset="0"/>
              </a:rPr>
              <a:t>	4.1	Sila sertakan pelan lokasi, maklumat – maklumat dan gambar – gambar berkaitan dengan tapak persekitaran.</a:t>
            </a:r>
          </a:p>
          <a:p>
            <a:pPr algn="just">
              <a:lnSpc>
                <a:spcPct val="114000"/>
              </a:lnSpc>
            </a:pPr>
            <a:r>
              <a:rPr lang="ms-MY" sz="1050" dirty="0">
                <a:latin typeface="Arial Narrow" panose="020B0606020202030204" pitchFamily="34" charset="0"/>
              </a:rPr>
              <a:t>	4.2	Maklum balas perlu diisi di ruangan yang telah disediakan atau kertas tambahan lain jika ruang disediakan tidak 		mencukupi.</a:t>
            </a:r>
          </a:p>
          <a:p>
            <a:pPr algn="just">
              <a:lnSpc>
                <a:spcPct val="114000"/>
              </a:lnSpc>
            </a:pPr>
            <a:r>
              <a:rPr lang="ms-MY" sz="1050" dirty="0">
                <a:latin typeface="Arial Narrow" panose="020B0606020202030204" pitchFamily="34" charset="0"/>
              </a:rPr>
              <a:t>	4.3	Maklum balas atau cadangan mestilah berkaitan dengan perkara – perkara yang terkandung di dalam Laporan.</a:t>
            </a:r>
          </a:p>
          <a:p>
            <a:pPr algn="just">
              <a:lnSpc>
                <a:spcPct val="114000"/>
              </a:lnSpc>
            </a:pPr>
            <a:r>
              <a:rPr lang="ms-MY" sz="1050" dirty="0">
                <a:latin typeface="Arial Narrow" panose="020B0606020202030204" pitchFamily="34" charset="0"/>
              </a:rPr>
              <a:t>	4.4	Maklum balas cadangan mestilah berasaskan kepada keperluan masyarakat dan bukannya kepada kepentingan 		individu.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D12440-8374-4392-8CA3-BC74F1AB7862}"/>
              </a:ext>
            </a:extLst>
          </p:cNvPr>
          <p:cNvSpPr txBox="1"/>
          <p:nvPr/>
        </p:nvSpPr>
        <p:spPr>
          <a:xfrm>
            <a:off x="190427" y="3012045"/>
            <a:ext cx="6564474" cy="127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lnSpc>
                <a:spcPct val="150000"/>
              </a:lnSpc>
              <a:buAutoNum type="arabicPeriod" startAt="5"/>
            </a:pPr>
            <a:r>
              <a:rPr lang="ms-MY" sz="1050" dirty="0">
                <a:latin typeface="Arial Narrow" panose="020B0606020202030204" pitchFamily="34" charset="0"/>
              </a:rPr>
              <a:t>Sebarang pertanyaan boleh menghubungi:</a:t>
            </a:r>
          </a:p>
          <a:p>
            <a:pPr algn="just"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	</a:t>
            </a:r>
            <a:r>
              <a:rPr lang="ms-MY" sz="1050" b="1" dirty="0">
                <a:latin typeface="Arial Narrow" panose="020B0606020202030204" pitchFamily="34" charset="0"/>
              </a:rPr>
              <a:t>i.	Majlis Perbandaran Kulai - Tel : 07-661 3000; </a:t>
            </a:r>
            <a:r>
              <a:rPr lang="ms-MY" sz="1050" dirty="0">
                <a:latin typeface="Arial Narrow" panose="020B0606020202030204" pitchFamily="34" charset="0"/>
              </a:rPr>
              <a:t>atau</a:t>
            </a:r>
          </a:p>
          <a:p>
            <a:pPr algn="just">
              <a:lnSpc>
                <a:spcPct val="150000"/>
              </a:lnSpc>
            </a:pPr>
            <a:r>
              <a:rPr lang="ms-MY" sz="1050" b="1" dirty="0">
                <a:latin typeface="Arial Narrow" panose="020B0606020202030204" pitchFamily="34" charset="0"/>
              </a:rPr>
              <a:t>	ii.	Jabatan Perancangan Bandar dan Desa Negeri Johor (PLANMalaysia Johor) - Tel : 07-266 7200).</a:t>
            </a:r>
          </a:p>
          <a:p>
            <a:pPr marL="228600" indent="-228600" algn="just">
              <a:lnSpc>
                <a:spcPct val="150000"/>
              </a:lnSpc>
              <a:buAutoNum type="arabicPeriod" startAt="6"/>
            </a:pPr>
            <a:r>
              <a:rPr lang="ms-MY" sz="1050" dirty="0">
                <a:latin typeface="Arial Narrow" panose="020B0606020202030204" pitchFamily="34" charset="0"/>
              </a:rPr>
              <a:t>Sampul surat tidak perlu digunakan. Lipat borang ini mengikut garisan bertanda.</a:t>
            </a:r>
          </a:p>
          <a:p>
            <a:pPr marL="228600" indent="-228600" algn="just">
              <a:lnSpc>
                <a:spcPct val="150000"/>
              </a:lnSpc>
              <a:buAutoNum type="arabicPeriod" startAt="6"/>
            </a:pPr>
            <a:r>
              <a:rPr lang="ms-MY" sz="1050" dirty="0">
                <a:latin typeface="Arial Narrow" panose="020B0606020202030204" pitchFamily="34" charset="0"/>
              </a:rPr>
              <a:t>Maklum balas atau memorandum hendaklah diserahkan di kaunter – kaunter pameran </a:t>
            </a:r>
            <a:r>
              <a:rPr lang="ms-MY" sz="1050" b="1" dirty="0">
                <a:latin typeface="Arial Narrow" panose="020B0606020202030204" pitchFamily="34" charset="0"/>
              </a:rPr>
              <a:t>ATAU</a:t>
            </a:r>
            <a:r>
              <a:rPr lang="ms-MY" sz="1050" dirty="0">
                <a:latin typeface="Arial Narrow" panose="020B0606020202030204" pitchFamily="34" charset="0"/>
              </a:rPr>
              <a:t> dialamatkan terus kepada: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47971C6-9269-4FF3-8B34-662EEA4861AB}"/>
              </a:ext>
            </a:extLst>
          </p:cNvPr>
          <p:cNvSpPr txBox="1"/>
          <p:nvPr/>
        </p:nvSpPr>
        <p:spPr>
          <a:xfrm>
            <a:off x="661357" y="4301044"/>
            <a:ext cx="2523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800" b="1" dirty="0">
                <a:latin typeface="Arial Narrow" panose="020B0606020202030204" pitchFamily="34" charset="0"/>
              </a:rPr>
              <a:t>Yang </a:t>
            </a:r>
            <a:r>
              <a:rPr lang="en-MY" sz="800" b="1" dirty="0" err="1">
                <a:latin typeface="Arial Narrow" panose="020B0606020202030204" pitchFamily="34" charset="0"/>
              </a:rPr>
              <a:t>Dipertua</a:t>
            </a:r>
            <a:endParaRPr lang="en-MY" sz="800" b="1" dirty="0">
              <a:latin typeface="Arial Narrow" panose="020B0606020202030204" pitchFamily="34" charset="0"/>
            </a:endParaRPr>
          </a:p>
          <a:p>
            <a:r>
              <a:rPr lang="en-MY" sz="800" b="1" dirty="0">
                <a:latin typeface="Arial Narrow" panose="020B0606020202030204" pitchFamily="34" charset="0"/>
              </a:rPr>
              <a:t>Majlis </a:t>
            </a:r>
            <a:r>
              <a:rPr lang="en-MY" sz="800" b="1" dirty="0" err="1">
                <a:latin typeface="Arial Narrow" panose="020B0606020202030204" pitchFamily="34" charset="0"/>
              </a:rPr>
              <a:t>Perbandaran</a:t>
            </a:r>
            <a:r>
              <a:rPr lang="en-MY" sz="800" b="1" dirty="0">
                <a:latin typeface="Arial Narrow" panose="020B0606020202030204" pitchFamily="34" charset="0"/>
              </a:rPr>
              <a:t> </a:t>
            </a:r>
            <a:r>
              <a:rPr lang="en-MY" sz="800" b="1" dirty="0" err="1">
                <a:latin typeface="Arial Narrow" panose="020B0606020202030204" pitchFamily="34" charset="0"/>
              </a:rPr>
              <a:t>Kulai</a:t>
            </a:r>
            <a:endParaRPr lang="en-MY" sz="800" b="1" dirty="0">
              <a:latin typeface="Arial Narrow" panose="020B0606020202030204" pitchFamily="34" charset="0"/>
            </a:endParaRPr>
          </a:p>
          <a:p>
            <a:r>
              <a:rPr lang="en-MY" sz="800" b="1" dirty="0">
                <a:latin typeface="Arial Narrow" panose="020B0606020202030204" pitchFamily="34" charset="0"/>
              </a:rPr>
              <a:t>Jalan </a:t>
            </a:r>
            <a:r>
              <a:rPr lang="en-MY" sz="800" b="1" dirty="0" err="1">
                <a:latin typeface="Arial Narrow" panose="020B0606020202030204" pitchFamily="34" charset="0"/>
              </a:rPr>
              <a:t>Pejabat</a:t>
            </a:r>
            <a:r>
              <a:rPr lang="en-MY" sz="800" b="1" dirty="0">
                <a:latin typeface="Arial Narrow" panose="020B0606020202030204" pitchFamily="34" charset="0"/>
              </a:rPr>
              <a:t> Kerajaan,</a:t>
            </a:r>
          </a:p>
          <a:p>
            <a:r>
              <a:rPr lang="en-MY" sz="800" b="1" dirty="0">
                <a:latin typeface="Arial Narrow" panose="020B0606020202030204" pitchFamily="34" charset="0"/>
              </a:rPr>
              <a:t>81000 </a:t>
            </a:r>
            <a:r>
              <a:rPr lang="en-MY" sz="800" b="1" dirty="0" err="1">
                <a:latin typeface="Arial Narrow" panose="020B0606020202030204" pitchFamily="34" charset="0"/>
              </a:rPr>
              <a:t>Kulai</a:t>
            </a:r>
            <a:r>
              <a:rPr lang="en-MY" sz="800" b="1" dirty="0">
                <a:latin typeface="Arial Narrow" panose="020B0606020202030204" pitchFamily="34" charset="0"/>
              </a:rPr>
              <a:t>, </a:t>
            </a:r>
          </a:p>
          <a:p>
            <a:r>
              <a:rPr lang="en-MY" sz="800" b="1" dirty="0">
                <a:latin typeface="Arial Narrow" panose="020B0606020202030204" pitchFamily="34" charset="0"/>
              </a:rPr>
              <a:t>Johor </a:t>
            </a:r>
            <a:r>
              <a:rPr lang="en-MY" sz="800" b="1" dirty="0" err="1">
                <a:latin typeface="Arial Narrow" panose="020B0606020202030204" pitchFamily="34" charset="0"/>
              </a:rPr>
              <a:t>Darul</a:t>
            </a:r>
            <a:r>
              <a:rPr lang="en-MY" sz="800" b="1" dirty="0">
                <a:latin typeface="Arial Narrow" panose="020B0606020202030204" pitchFamily="34" charset="0"/>
              </a:rPr>
              <a:t> </a:t>
            </a:r>
            <a:r>
              <a:rPr lang="en-MY" sz="800" b="1" dirty="0" err="1">
                <a:latin typeface="Arial Narrow" panose="020B0606020202030204" pitchFamily="34" charset="0"/>
              </a:rPr>
              <a:t>Ta’zim</a:t>
            </a:r>
            <a:r>
              <a:rPr lang="en-MY" sz="800" b="1" dirty="0">
                <a:latin typeface="Arial Narrow" panose="020B0606020202030204" pitchFamily="34" charset="0"/>
              </a:rPr>
              <a:t>.</a:t>
            </a:r>
          </a:p>
          <a:p>
            <a:r>
              <a:rPr lang="ms-MY" sz="800" dirty="0">
                <a:latin typeface="Arial Narrow" pitchFamily="34" charset="0"/>
                <a:ea typeface="Tahoma" panose="020B0604030504040204" pitchFamily="34" charset="0"/>
                <a:cs typeface="Tahoma" panose="020B0604030504040204" pitchFamily="34" charset="0"/>
              </a:rPr>
              <a:t>(u.p : Ketua Bahagian Perancang Bandar)</a:t>
            </a:r>
            <a:endParaRPr lang="en-MY" sz="800" b="1" dirty="0">
              <a:latin typeface="Arial Narrow" panose="020B0606020202030204" pitchFamily="34" charset="0"/>
            </a:endParaRPr>
          </a:p>
          <a:p>
            <a:r>
              <a:rPr lang="en-MY" sz="800" b="1" dirty="0" err="1">
                <a:latin typeface="Arial Narrow" panose="020B0606020202030204" pitchFamily="34" charset="0"/>
              </a:rPr>
              <a:t>Emel</a:t>
            </a:r>
            <a:r>
              <a:rPr lang="en-MY" sz="800" b="1" dirty="0">
                <a:latin typeface="Arial Narrow" panose="020B0606020202030204" pitchFamily="34" charset="0"/>
              </a:rPr>
              <a:t> : </a:t>
            </a:r>
            <a:r>
              <a:rPr lang="en-MY" sz="800" b="1" dirty="0">
                <a:latin typeface="Arial Narrow" panose="020B0606020202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perancangbandar.mpku@gmail.com</a:t>
            </a:r>
            <a:r>
              <a:rPr lang="en-MY" sz="800" b="1" dirty="0">
                <a:latin typeface="Arial Narrow" panose="020B0606020202030204" pitchFamily="34" charset="0"/>
              </a:rPr>
              <a:t>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716457B-8B1D-465A-B480-D7F355403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95680"/>
              </p:ext>
            </p:extLst>
          </p:nvPr>
        </p:nvGraphicFramePr>
        <p:xfrm>
          <a:off x="11807825" y="269875"/>
          <a:ext cx="2177633" cy="620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633">
                  <a:extLst>
                    <a:ext uri="{9D8B030D-6E8A-4147-A177-3AD203B41FA5}">
                      <a16:colId xmlns:a16="http://schemas.microsoft.com/office/drawing/2014/main" val="3909787249"/>
                    </a:ext>
                  </a:extLst>
                </a:gridCol>
              </a:tblGrid>
              <a:tr h="206820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ms-MY" sz="800" b="0" noProof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UNTUK KEGUNAAN PEJABAT</a:t>
                      </a:r>
                    </a:p>
                  </a:txBody>
                  <a:tcPr marL="65148" marR="65148" marT="30068" marB="3006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189330"/>
                  </a:ext>
                </a:extLst>
              </a:tr>
              <a:tr h="206820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ms-MY" sz="800" noProof="0">
                          <a:latin typeface="Century Gothic" panose="020B0502020202020204" pitchFamily="34" charset="0"/>
                          <a:cs typeface="Arial" pitchFamily="34" charset="0"/>
                        </a:rPr>
                        <a:t>No. Representasi :</a:t>
                      </a:r>
                    </a:p>
                  </a:txBody>
                  <a:tcPr marL="65148" marR="65148" marT="30068" marB="3006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278435"/>
                  </a:ext>
                </a:extLst>
              </a:tr>
              <a:tr h="206820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lang="ms-MY" sz="800" noProof="0" dirty="0">
                          <a:latin typeface="Century Gothic" panose="020B0502020202020204" pitchFamily="34" charset="0"/>
                          <a:cs typeface="Arial" pitchFamily="34" charset="0"/>
                        </a:rPr>
                        <a:t>Terima :</a:t>
                      </a:r>
                    </a:p>
                  </a:txBody>
                  <a:tcPr marL="65148" marR="65148" marT="30068" marB="30068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24097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62B0F53-F6AA-43B1-9BE4-831EDA4F94A0}"/>
              </a:ext>
            </a:extLst>
          </p:cNvPr>
          <p:cNvSpPr txBox="1"/>
          <p:nvPr/>
        </p:nvSpPr>
        <p:spPr>
          <a:xfrm>
            <a:off x="9344727" y="6211617"/>
            <a:ext cx="2313455" cy="89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45" dirty="0">
                <a:latin typeface="Arial Narrow" panose="020B0606020202030204" pitchFamily="34" charset="0"/>
                <a:cs typeface="Arial" pitchFamily="34" charset="0"/>
              </a:rPr>
              <a:t>Yang </a:t>
            </a:r>
            <a:r>
              <a:rPr lang="en-US" sz="1045" dirty="0" err="1">
                <a:latin typeface="Arial Narrow" panose="020B0606020202030204" pitchFamily="34" charset="0"/>
                <a:cs typeface="Arial" pitchFamily="34" charset="0"/>
              </a:rPr>
              <a:t>Dipertua</a:t>
            </a:r>
            <a:endParaRPr lang="en-US" sz="1045" dirty="0">
              <a:latin typeface="Arial Narrow" panose="020B0606020202030204" pitchFamily="34" charset="0"/>
              <a:cs typeface="Arial" pitchFamily="34" charset="0"/>
            </a:endParaRPr>
          </a:p>
          <a:p>
            <a:r>
              <a:rPr lang="en-US" sz="1045" dirty="0">
                <a:latin typeface="Arial Narrow" panose="020B0606020202030204" pitchFamily="34" charset="0"/>
                <a:cs typeface="Arial" pitchFamily="34" charset="0"/>
              </a:rPr>
              <a:t>Majlis </a:t>
            </a:r>
            <a:r>
              <a:rPr lang="en-US" sz="1045" dirty="0" err="1">
                <a:latin typeface="Arial Narrow" panose="020B0606020202030204" pitchFamily="34" charset="0"/>
                <a:cs typeface="Arial" pitchFamily="34" charset="0"/>
              </a:rPr>
              <a:t>Perbandaran</a:t>
            </a:r>
            <a:r>
              <a:rPr lang="en-US" sz="1045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sz="1045" dirty="0" err="1">
                <a:latin typeface="Arial Narrow" panose="020B0606020202030204" pitchFamily="34" charset="0"/>
                <a:cs typeface="Arial" pitchFamily="34" charset="0"/>
              </a:rPr>
              <a:t>Kulai</a:t>
            </a:r>
            <a:r>
              <a:rPr lang="en-US" sz="1045" dirty="0">
                <a:latin typeface="Arial Narrow" panose="020B0606020202030204" pitchFamily="34" charset="0"/>
                <a:cs typeface="Arial" pitchFamily="34" charset="0"/>
              </a:rPr>
              <a:t>,</a:t>
            </a:r>
          </a:p>
          <a:p>
            <a:r>
              <a:rPr lang="en-US" sz="1045" dirty="0">
                <a:latin typeface="Arial Narrow" panose="020B0606020202030204" pitchFamily="34" charset="0"/>
                <a:cs typeface="Arial" pitchFamily="34" charset="0"/>
              </a:rPr>
              <a:t>Jalan </a:t>
            </a:r>
            <a:r>
              <a:rPr lang="en-US" sz="1045" dirty="0" err="1">
                <a:latin typeface="Arial Narrow" panose="020B0606020202030204" pitchFamily="34" charset="0"/>
                <a:cs typeface="Arial" pitchFamily="34" charset="0"/>
              </a:rPr>
              <a:t>Pejabat</a:t>
            </a:r>
            <a:r>
              <a:rPr lang="en-US" sz="1045" dirty="0">
                <a:latin typeface="Arial Narrow" panose="020B0606020202030204" pitchFamily="34" charset="0"/>
                <a:cs typeface="Arial" pitchFamily="34" charset="0"/>
              </a:rPr>
              <a:t> Kerajaan,</a:t>
            </a:r>
          </a:p>
          <a:p>
            <a:r>
              <a:rPr lang="en-US" sz="1045" b="1" dirty="0">
                <a:latin typeface="Arial Narrow" panose="020B0606020202030204" pitchFamily="34" charset="0"/>
                <a:cs typeface="Arial" pitchFamily="34" charset="0"/>
              </a:rPr>
              <a:t>81000 </a:t>
            </a:r>
            <a:r>
              <a:rPr lang="en-US" sz="1045" b="1" dirty="0" err="1">
                <a:latin typeface="Arial Narrow" panose="020B0606020202030204" pitchFamily="34" charset="0"/>
                <a:cs typeface="Arial" pitchFamily="34" charset="0"/>
              </a:rPr>
              <a:t>Kulai</a:t>
            </a:r>
            <a:r>
              <a:rPr lang="en-US" sz="1045" b="1" dirty="0">
                <a:latin typeface="Arial Narrow" panose="020B0606020202030204" pitchFamily="34" charset="0"/>
                <a:cs typeface="Arial" pitchFamily="34" charset="0"/>
              </a:rPr>
              <a:t>, </a:t>
            </a:r>
          </a:p>
          <a:p>
            <a:r>
              <a:rPr lang="en-US" sz="1045" b="1" dirty="0">
                <a:latin typeface="Arial Narrow" panose="020B0606020202030204" pitchFamily="34" charset="0"/>
                <a:cs typeface="Arial" pitchFamily="34" charset="0"/>
              </a:rPr>
              <a:t>Johor </a:t>
            </a:r>
            <a:r>
              <a:rPr lang="en-US" sz="1045" b="1" dirty="0" err="1">
                <a:latin typeface="Arial Narrow" panose="020B0606020202030204" pitchFamily="34" charset="0"/>
                <a:cs typeface="Arial" pitchFamily="34" charset="0"/>
              </a:rPr>
              <a:t>Darul</a:t>
            </a:r>
            <a:r>
              <a:rPr lang="en-US" sz="1045" b="1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sz="1045" b="1" dirty="0" err="1">
                <a:latin typeface="Arial Narrow" panose="020B0606020202030204" pitchFamily="34" charset="0"/>
                <a:cs typeface="Arial" pitchFamily="34" charset="0"/>
              </a:rPr>
              <a:t>Ta’zim</a:t>
            </a:r>
            <a:r>
              <a:rPr lang="en-US" sz="1045" b="1" dirty="0">
                <a:latin typeface="Arial Narrow" panose="020B060602020203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7C7C3E-D267-4946-A561-DBE974F71C19}"/>
              </a:ext>
            </a:extLst>
          </p:cNvPr>
          <p:cNvSpPr/>
          <p:nvPr/>
        </p:nvSpPr>
        <p:spPr>
          <a:xfrm>
            <a:off x="9097006" y="6288818"/>
            <a:ext cx="180000" cy="18000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8C8D59-B3F3-492C-8B95-30AC2D4EC6F3}"/>
              </a:ext>
            </a:extLst>
          </p:cNvPr>
          <p:cNvSpPr txBox="1"/>
          <p:nvPr/>
        </p:nvSpPr>
        <p:spPr>
          <a:xfrm>
            <a:off x="8913034" y="6283550"/>
            <a:ext cx="180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100" dirty="0"/>
              <a:t>*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565E7E-8BFA-4E04-82C7-2C6137AB88E8}"/>
              </a:ext>
            </a:extLst>
          </p:cNvPr>
          <p:cNvSpPr txBox="1"/>
          <p:nvPr/>
        </p:nvSpPr>
        <p:spPr>
          <a:xfrm>
            <a:off x="9344727" y="7340812"/>
            <a:ext cx="3349218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1050" dirty="0">
                <a:solidFill>
                  <a:schemeClr val="tx1"/>
                </a:solidFill>
                <a:latin typeface="Arial Narrow" panose="020B0606020202030204" pitchFamily="34" charset="0"/>
              </a:rPr>
              <a:t>PLANMalaysia@Johor</a:t>
            </a:r>
          </a:p>
          <a:p>
            <a:r>
              <a:rPr lang="ms-MY" sz="1050" dirty="0">
                <a:solidFill>
                  <a:schemeClr val="tx1"/>
                </a:solidFill>
                <a:latin typeface="Arial Narrow" panose="020B0606020202030204" pitchFamily="34" charset="0"/>
              </a:rPr>
              <a:t>(Jabatan Perancangan Bandar dan Desa Negeri Johor),</a:t>
            </a:r>
          </a:p>
          <a:p>
            <a:r>
              <a:rPr lang="ms-MY" sz="1050" dirty="0">
                <a:solidFill>
                  <a:schemeClr val="tx1"/>
                </a:solidFill>
                <a:latin typeface="Arial Narrow" panose="020B0606020202030204" pitchFamily="34" charset="0"/>
              </a:rPr>
              <a:t>Tingkat 1 &amp; 2, Bangunan Dato' Mohamad Salleh Perang,</a:t>
            </a:r>
          </a:p>
          <a:p>
            <a:r>
              <a:rPr lang="ms-MY" sz="1050" b="1" dirty="0">
                <a:solidFill>
                  <a:schemeClr val="tx1"/>
                </a:solidFill>
                <a:latin typeface="Arial Narrow" panose="020B0606020202030204" pitchFamily="34" charset="0"/>
              </a:rPr>
              <a:t>79100 </a:t>
            </a:r>
            <a:r>
              <a:rPr lang="ms-MY" sz="1050" b="1" dirty="0">
                <a:latin typeface="Arial Narrow" panose="020B0606020202030204" pitchFamily="34" charset="0"/>
              </a:rPr>
              <a:t>Kota Iskandar</a:t>
            </a:r>
            <a:r>
              <a:rPr lang="ms-MY" sz="1050" b="1" dirty="0">
                <a:solidFill>
                  <a:schemeClr val="tx1"/>
                </a:solidFill>
                <a:latin typeface="Arial Narrow" panose="020B0606020202030204" pitchFamily="34" charset="0"/>
              </a:rPr>
              <a:t>,</a:t>
            </a:r>
          </a:p>
          <a:p>
            <a:r>
              <a:rPr lang="ms-MY" sz="1050" b="1" dirty="0">
                <a:solidFill>
                  <a:schemeClr val="tx1"/>
                </a:solidFill>
                <a:latin typeface="Arial Narrow" panose="020B0606020202030204" pitchFamily="34" charset="0"/>
              </a:rPr>
              <a:t>Johor Darul Ta’zim.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7BA74-BBC6-4B21-81F6-2149032A3372}"/>
              </a:ext>
            </a:extLst>
          </p:cNvPr>
          <p:cNvSpPr/>
          <p:nvPr/>
        </p:nvSpPr>
        <p:spPr>
          <a:xfrm>
            <a:off x="9097006" y="7410806"/>
            <a:ext cx="180000" cy="18000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32D105-1D63-4AF0-B1F5-7536FA3E459C}"/>
              </a:ext>
            </a:extLst>
          </p:cNvPr>
          <p:cNvSpPr txBox="1"/>
          <p:nvPr/>
        </p:nvSpPr>
        <p:spPr>
          <a:xfrm>
            <a:off x="8913034" y="7405538"/>
            <a:ext cx="180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100" dirty="0"/>
              <a:t>*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84EE67-8C52-4FB4-848D-D55B20CD0617}"/>
              </a:ext>
            </a:extLst>
          </p:cNvPr>
          <p:cNvCxnSpPr/>
          <p:nvPr/>
        </p:nvCxnSpPr>
        <p:spPr>
          <a:xfrm>
            <a:off x="3184524" y="4395580"/>
            <a:ext cx="0" cy="874709"/>
          </a:xfrm>
          <a:prstGeom prst="line">
            <a:avLst/>
          </a:prstGeom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525D486-D251-4F06-BF97-346CA2222FF2}"/>
              </a:ext>
            </a:extLst>
          </p:cNvPr>
          <p:cNvSpPr txBox="1"/>
          <p:nvPr/>
        </p:nvSpPr>
        <p:spPr>
          <a:xfrm>
            <a:off x="3655454" y="4402882"/>
            <a:ext cx="2817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800" b="1" dirty="0">
                <a:latin typeface="Arial Narrow" panose="020B0606020202030204" pitchFamily="34" charset="0"/>
              </a:rPr>
              <a:t>Jabatan Perancangan Bandar  dan Desa Negeri Johor</a:t>
            </a:r>
          </a:p>
          <a:p>
            <a:r>
              <a:rPr lang="ms-MY" sz="800" b="1" dirty="0">
                <a:latin typeface="Arial Narrow" panose="020B0606020202030204" pitchFamily="34" charset="0"/>
              </a:rPr>
              <a:t>(PLANMalaysia Johor)</a:t>
            </a:r>
          </a:p>
          <a:p>
            <a:r>
              <a:rPr lang="ms-MY" sz="800" b="1" dirty="0">
                <a:latin typeface="Arial Narrow" panose="020B0606020202030204" pitchFamily="34" charset="0"/>
              </a:rPr>
              <a:t>Tingkat 1 &amp; 2, Bangunan Dato' Mohamad Salleh Perang,</a:t>
            </a:r>
          </a:p>
          <a:p>
            <a:r>
              <a:rPr lang="ms-MY" sz="800" b="1" dirty="0">
                <a:latin typeface="Arial Narrow" panose="020B0606020202030204" pitchFamily="34" charset="0"/>
              </a:rPr>
              <a:t>79646 Kota Iskandar, Iskandar Puteri,</a:t>
            </a:r>
          </a:p>
          <a:p>
            <a:r>
              <a:rPr lang="ms-MY" sz="800" b="1" dirty="0">
                <a:latin typeface="Arial Narrow" panose="020B0606020202030204" pitchFamily="34" charset="0"/>
              </a:rPr>
              <a:t>Johor Darul Ta’zim.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56B00E-9807-47BE-917D-8CDCA65B096F}"/>
              </a:ext>
            </a:extLst>
          </p:cNvPr>
          <p:cNvSpPr/>
          <p:nvPr/>
        </p:nvSpPr>
        <p:spPr>
          <a:xfrm>
            <a:off x="428462" y="5344115"/>
            <a:ext cx="6200287" cy="29468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ms-MY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E08C4F6-09CD-423E-9C0D-360432280C4F}"/>
              </a:ext>
            </a:extLst>
          </p:cNvPr>
          <p:cNvSpPr txBox="1"/>
          <p:nvPr/>
        </p:nvSpPr>
        <p:spPr>
          <a:xfrm>
            <a:off x="1345630" y="5341400"/>
            <a:ext cx="41654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ms-MY" sz="1200" b="1" dirty="0">
                <a:latin typeface="Arial Narrow" panose="020B0606020202030204" pitchFamily="34" charset="0"/>
              </a:rPr>
              <a:t>BAHAGIAN A : MAKLUMAT REPRESENTASI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88092EB-C86E-48A3-A571-3680F171CF7C}"/>
              </a:ext>
            </a:extLst>
          </p:cNvPr>
          <p:cNvSpPr txBox="1"/>
          <p:nvPr/>
        </p:nvSpPr>
        <p:spPr>
          <a:xfrm>
            <a:off x="318381" y="5666120"/>
            <a:ext cx="6436520" cy="1758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NAMA         :    …………………………………………………………………………………......................................................................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ALAMAT     :    …………………………………………………………………………………......................................................................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                        …………………………………………………………………………………......................................................................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NO. TEL      :   ...………………………………………………………………………………......................................................................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EMEL          :    ………………………………………………………………………………….....................................................................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TARIKH       :    ………………………………………………………………………………….....................................................................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ms-MY" sz="1050" dirty="0">
                <a:latin typeface="Arial Narrow" panose="020B0606020202030204" pitchFamily="34" charset="0"/>
              </a:rPr>
              <a:t>TANDATANGAN DAN COP         :  ……………………………………………………………..................................................................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74540AA-8577-496D-8F25-491E92B3EF30}"/>
              </a:ext>
            </a:extLst>
          </p:cNvPr>
          <p:cNvSpPr/>
          <p:nvPr/>
        </p:nvSpPr>
        <p:spPr>
          <a:xfrm>
            <a:off x="428461" y="7505700"/>
            <a:ext cx="6200287" cy="29468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ms-MY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B23D1FC-49D9-4275-8825-4AF4121C45DA}"/>
              </a:ext>
            </a:extLst>
          </p:cNvPr>
          <p:cNvSpPr txBox="1"/>
          <p:nvPr/>
        </p:nvSpPr>
        <p:spPr>
          <a:xfrm>
            <a:off x="843752" y="7492608"/>
            <a:ext cx="525782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ms-MY" sz="1200" b="1" dirty="0">
                <a:latin typeface="Arial Narrow" panose="020B0606020202030204" pitchFamily="34" charset="0"/>
              </a:rPr>
              <a:t>BAHAGIAN C : CONTOH CARA MENGISI BORANG MAKLUM BALAS</a:t>
            </a: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4812775A-A5FF-4175-8520-03F1C8804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49096"/>
              </p:ext>
            </p:extLst>
          </p:nvPr>
        </p:nvGraphicFramePr>
        <p:xfrm>
          <a:off x="428461" y="7904122"/>
          <a:ext cx="6200286" cy="1371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4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0344">
                  <a:extLst>
                    <a:ext uri="{9D8B030D-6E8A-4147-A177-3AD203B41FA5}">
                      <a16:colId xmlns:a16="http://schemas.microsoft.com/office/drawing/2014/main" val="948176909"/>
                    </a:ext>
                  </a:extLst>
                </a:gridCol>
              </a:tblGrid>
              <a:tr h="270626">
                <a:tc gridSpan="3">
                  <a:txBody>
                    <a:bodyPr/>
                    <a:lstStyle/>
                    <a:p>
                      <a:pPr algn="ctr"/>
                      <a:endParaRPr lang="en-US" sz="2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LAPORAN DRAF RANCANGAN TEMPATAN</a:t>
                      </a:r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DAERAH KULAI 2035 (PENGGANTIAN)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6863" marR="86863" marT="43432" marB="43432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sz="800" b="1" noProof="0" dirty="0">
                          <a:latin typeface="Arial Narrow" panose="020B0606020202030204" pitchFamily="34" charset="0"/>
                        </a:rPr>
                        <a:t>Bantahan/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sz="800" b="1" noProof="0" dirty="0">
                          <a:latin typeface="Arial Narrow" panose="020B0606020202030204" pitchFamily="34" charset="0"/>
                        </a:rPr>
                        <a:t>Rayuan</a:t>
                      </a:r>
                    </a:p>
                  </a:txBody>
                  <a:tcPr marL="86863" marR="86863" marT="43432" marB="43432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ms-MY" sz="800" b="1" noProof="0" dirty="0">
                          <a:latin typeface="Arial Narrow" panose="020B0606020202030204" pitchFamily="34" charset="0"/>
                        </a:rPr>
                        <a:t>Cadangan</a:t>
                      </a:r>
                    </a:p>
                  </a:txBody>
                  <a:tcPr marL="86863" marR="86863" marT="43432" marB="4343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694">
                <a:tc gridSpan="3">
                  <a:txBody>
                    <a:bodyPr/>
                    <a:lstStyle/>
                    <a:p>
                      <a:pPr algn="ctr"/>
                      <a:r>
                        <a:rPr lang="ms-MY" sz="800" b="1" noProof="0" dirty="0">
                          <a:latin typeface="Arial Narrow" panose="020B0606020202030204" pitchFamily="34" charset="0"/>
                        </a:rPr>
                        <a:t>PERKARA</a:t>
                      </a:r>
                    </a:p>
                  </a:txBody>
                  <a:tcPr marL="86863" marR="86863" marT="43432" marB="43432"/>
                </a:tc>
                <a:tc hMerge="1">
                  <a:txBody>
                    <a:bodyPr/>
                    <a:lstStyle/>
                    <a:p>
                      <a:endParaRPr lang="en-US" sz="80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>
                        <a:latin typeface="Century Gothic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764">
                <a:tc>
                  <a:txBody>
                    <a:bodyPr/>
                    <a:lstStyle/>
                    <a:p>
                      <a:pPr algn="ctr"/>
                      <a:r>
                        <a:rPr lang="ms-MY" sz="800" b="1" noProof="0">
                          <a:latin typeface="Arial Narrow" panose="020B0606020202030204" pitchFamily="34" charset="0"/>
                        </a:rPr>
                        <a:t>Bab/Teras</a:t>
                      </a: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800" b="1" noProof="0">
                          <a:latin typeface="Arial Narrow" panose="020B0606020202030204" pitchFamily="34" charset="0"/>
                        </a:rPr>
                        <a:t>Subjek</a:t>
                      </a: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800" b="1" noProof="0" dirty="0">
                          <a:latin typeface="Arial Narrow" panose="020B0606020202030204" pitchFamily="34" charset="0"/>
                        </a:rPr>
                        <a:t>Muka Surat</a:t>
                      </a:r>
                    </a:p>
                  </a:txBody>
                  <a:tcPr marL="86863" marR="86863" marT="43432" marB="43432"/>
                </a:tc>
                <a:tc vMerge="1">
                  <a:txBody>
                    <a:bodyPr/>
                    <a:lstStyle/>
                    <a:p>
                      <a:endParaRPr lang="en-US" sz="800">
                        <a:latin typeface="Century Gothic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917">
                <a:tc>
                  <a:txBody>
                    <a:bodyPr/>
                    <a:lstStyle/>
                    <a:p>
                      <a:pPr algn="ctr"/>
                      <a:r>
                        <a:rPr lang="ms-MY" sz="800" b="0" noProof="0" dirty="0">
                          <a:latin typeface="Arial Narrow" panose="020B0606020202030204" pitchFamily="34" charset="0"/>
                        </a:rPr>
                        <a:t>Bab 5: Teras 1</a:t>
                      </a: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r>
                        <a:rPr lang="ms-MY" sz="800" b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Cadangan Jaringan Hijau Bandar Kulai</a:t>
                      </a: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800" b="0" noProof="0" dirty="0">
                          <a:latin typeface="Arial Narrow" panose="020B0606020202030204" pitchFamily="34" charset="0"/>
                        </a:rPr>
                        <a:t>5 - 23</a:t>
                      </a: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r>
                        <a:rPr lang="ms-MY" sz="800" b="0" noProof="0" dirty="0">
                          <a:latin typeface="Arial Narrow" panose="020B0606020202030204" pitchFamily="34" charset="0"/>
                        </a:rPr>
                        <a:t>Kekurangan penyediaan laluan pejalan kaki dan basikal berserta rel</a:t>
                      </a:r>
                    </a:p>
                    <a:p>
                      <a:r>
                        <a:rPr lang="ms-MY" sz="800" b="0" noProof="0" dirty="0">
                          <a:latin typeface="Arial Narrow" panose="020B0606020202030204" pitchFamily="34" charset="0"/>
                        </a:rPr>
                        <a:t>penghadang khas yang berkesinambungan.</a:t>
                      </a: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800" b="0" baseline="0" noProof="0" dirty="0">
                          <a:latin typeface="Arial Narrow" panose="020B0606020202030204" pitchFamily="34" charset="0"/>
                        </a:rPr>
                        <a:t>Perlu Menyediakan Kawasan Hijau Yang Dapat Digunakan Oleh Semua Peringkat Umur.</a:t>
                      </a:r>
                      <a:endParaRPr lang="ms-MY" sz="800" b="0" noProof="0" dirty="0">
                        <a:latin typeface="Arial Narrow" panose="020B0606020202030204" pitchFamily="34" charset="0"/>
                      </a:endParaRPr>
                    </a:p>
                  </a:txBody>
                  <a:tcPr marL="86863" marR="86863" marT="43432" marB="434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C14755-2FE4-E45F-8A48-4C2DB83864A1}"/>
              </a:ext>
            </a:extLst>
          </p:cNvPr>
          <p:cNvSpPr txBox="1"/>
          <p:nvPr/>
        </p:nvSpPr>
        <p:spPr>
          <a:xfrm>
            <a:off x="7144544" y="8553653"/>
            <a:ext cx="617954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50" i="1" dirty="0" err="1">
                <a:latin typeface="Arial Narrow" panose="020B0606020202030204" pitchFamily="34" charset="0"/>
              </a:rPr>
              <a:t>Peringatan</a:t>
            </a:r>
            <a:r>
              <a:rPr lang="en-AU" sz="950" i="1" dirty="0">
                <a:latin typeface="Arial Narrow" panose="020B0606020202030204" pitchFamily="34" charset="0"/>
              </a:rPr>
              <a:t> :</a:t>
            </a:r>
          </a:p>
          <a:p>
            <a:endParaRPr lang="en-AU" sz="950" i="1" dirty="0">
              <a:latin typeface="Arial Narrow" panose="020B0606020202030204" pitchFamily="34" charset="0"/>
            </a:endParaRPr>
          </a:p>
          <a:p>
            <a:r>
              <a:rPr lang="en-AU" sz="950" i="1" dirty="0" err="1">
                <a:latin typeface="Arial Narrow" panose="020B0606020202030204" pitchFamily="34" charset="0"/>
              </a:rPr>
              <a:t>Borang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ini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perlu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diserahkan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ke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kaunter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pameran</a:t>
            </a:r>
            <a:r>
              <a:rPr lang="en-AU" sz="950" i="1" dirty="0">
                <a:latin typeface="Arial Narrow" panose="020B0606020202030204" pitchFamily="34" charset="0"/>
              </a:rPr>
              <a:t>, Majlis </a:t>
            </a:r>
            <a:r>
              <a:rPr lang="en-AU" sz="950" i="1" dirty="0" err="1">
                <a:latin typeface="Arial Narrow" panose="020B0606020202030204" pitchFamily="34" charset="0"/>
              </a:rPr>
              <a:t>Perbandaran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Kulai</a:t>
            </a:r>
            <a:r>
              <a:rPr lang="en-AU" sz="950" i="1" dirty="0">
                <a:latin typeface="Arial Narrow" panose="020B0606020202030204" pitchFamily="34" charset="0"/>
              </a:rPr>
              <a:t> (</a:t>
            </a:r>
            <a:r>
              <a:rPr lang="en-AU" sz="950" i="1" dirty="0" err="1">
                <a:latin typeface="Arial Narrow" panose="020B0606020202030204" pitchFamily="34" charset="0"/>
              </a:rPr>
              <a:t>MPKu</a:t>
            </a:r>
            <a:r>
              <a:rPr lang="en-AU" sz="950" i="1" dirty="0">
                <a:latin typeface="Arial Narrow" panose="020B0606020202030204" pitchFamily="34" charset="0"/>
              </a:rPr>
              <a:t>) </a:t>
            </a:r>
            <a:r>
              <a:rPr lang="en-AU" sz="950" i="1" dirty="0" err="1">
                <a:latin typeface="Arial Narrow" panose="020B0606020202030204" pitchFamily="34" charset="0"/>
              </a:rPr>
              <a:t>atau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Jabatan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Perancangan</a:t>
            </a:r>
            <a:r>
              <a:rPr lang="en-AU" sz="950" i="1" dirty="0">
                <a:latin typeface="Arial Narrow" panose="020B0606020202030204" pitchFamily="34" charset="0"/>
              </a:rPr>
              <a:t> Bandar dan </a:t>
            </a:r>
            <a:r>
              <a:rPr lang="en-AU" sz="950" i="1" dirty="0" err="1">
                <a:latin typeface="Arial Narrow" panose="020B0606020202030204" pitchFamily="34" charset="0"/>
              </a:rPr>
              <a:t>Desa</a:t>
            </a:r>
            <a:r>
              <a:rPr lang="en-AU" sz="950" i="1" dirty="0">
                <a:latin typeface="Arial Narrow" panose="020B0606020202030204" pitchFamily="34" charset="0"/>
              </a:rPr>
              <a:t> Negeri Johor (</a:t>
            </a:r>
            <a:r>
              <a:rPr lang="en-AU" sz="950" i="1" dirty="0" err="1">
                <a:latin typeface="Arial Narrow" panose="020B0606020202030204" pitchFamily="34" charset="0"/>
              </a:rPr>
              <a:t>PLANMalaysia</a:t>
            </a:r>
            <a:r>
              <a:rPr lang="en-AU" sz="950" i="1" dirty="0">
                <a:latin typeface="Arial Narrow" panose="020B0606020202030204" pitchFamily="34" charset="0"/>
              </a:rPr>
              <a:t> Johor) </a:t>
            </a:r>
            <a:r>
              <a:rPr lang="en-AU" sz="950" i="1" dirty="0" err="1">
                <a:latin typeface="Arial Narrow" panose="020B0606020202030204" pitchFamily="34" charset="0"/>
              </a:rPr>
              <a:t>atau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melalui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emel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ke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MPKu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b="1" i="1" dirty="0" err="1">
                <a:latin typeface="Arial Narrow" panose="020B0606020202030204" pitchFamily="34" charset="0"/>
              </a:rPr>
              <a:t>sebelum</a:t>
            </a:r>
            <a:r>
              <a:rPr lang="en-AU" sz="950" b="1" i="1" dirty="0">
                <a:latin typeface="Arial Narrow" panose="020B0606020202030204" pitchFamily="34" charset="0"/>
              </a:rPr>
              <a:t> jam 4.30 </a:t>
            </a:r>
            <a:r>
              <a:rPr lang="en-AU" sz="950" b="1" i="1" dirty="0" err="1">
                <a:latin typeface="Arial Narrow" panose="020B0606020202030204" pitchFamily="34" charset="0"/>
              </a:rPr>
              <a:t>petang</a:t>
            </a:r>
            <a:r>
              <a:rPr lang="en-AU" sz="950" b="1" i="1" dirty="0">
                <a:latin typeface="Arial Narrow" panose="020B0606020202030204" pitchFamily="34" charset="0"/>
              </a:rPr>
              <a:t>, 1 </a:t>
            </a:r>
            <a:r>
              <a:rPr lang="en-AU" sz="950" b="1" i="1" dirty="0" err="1">
                <a:latin typeface="Arial Narrow" panose="020B0606020202030204" pitchFamily="34" charset="0"/>
              </a:rPr>
              <a:t>Januari</a:t>
            </a:r>
            <a:r>
              <a:rPr lang="en-AU" sz="950" b="1" i="1" dirty="0">
                <a:latin typeface="Arial Narrow" panose="020B0606020202030204" pitchFamily="34" charset="0"/>
              </a:rPr>
              <a:t> 2025</a:t>
            </a:r>
            <a:r>
              <a:rPr lang="en-AU" sz="950" i="1" dirty="0">
                <a:latin typeface="Arial Narrow" panose="020B0606020202030204" pitchFamily="34" charset="0"/>
              </a:rPr>
              <a:t>. </a:t>
            </a:r>
            <a:r>
              <a:rPr lang="en-AU" sz="950" i="1" dirty="0" err="1">
                <a:latin typeface="Arial Narrow" panose="020B0606020202030204" pitchFamily="34" charset="0"/>
              </a:rPr>
              <a:t>Borang</a:t>
            </a:r>
            <a:r>
              <a:rPr lang="en-AU" sz="950" i="1" dirty="0">
                <a:latin typeface="Arial Narrow" panose="020B0606020202030204" pitchFamily="34" charset="0"/>
              </a:rPr>
              <a:t> yang </a:t>
            </a:r>
            <a:r>
              <a:rPr lang="en-AU" sz="950" i="1" dirty="0" err="1">
                <a:latin typeface="Arial Narrow" panose="020B0606020202030204" pitchFamily="34" charset="0"/>
              </a:rPr>
              <a:t>diterima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selepas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waktu</a:t>
            </a:r>
            <a:r>
              <a:rPr lang="en-AU" sz="950" i="1" dirty="0">
                <a:latin typeface="Arial Narrow" panose="020B0606020202030204" pitchFamily="34" charset="0"/>
              </a:rPr>
              <a:t> dan </a:t>
            </a:r>
            <a:r>
              <a:rPr lang="en-AU" sz="950" i="1" dirty="0" err="1">
                <a:latin typeface="Arial Narrow" panose="020B0606020202030204" pitchFamily="34" charset="0"/>
              </a:rPr>
              <a:t>tarikh</a:t>
            </a:r>
            <a:r>
              <a:rPr lang="en-AU" sz="950" i="1" dirty="0">
                <a:latin typeface="Arial Narrow" panose="020B0606020202030204" pitchFamily="34" charset="0"/>
              </a:rPr>
              <a:t> yang </a:t>
            </a:r>
            <a:r>
              <a:rPr lang="en-AU" sz="950" i="1" dirty="0" err="1">
                <a:latin typeface="Arial Narrow" panose="020B0606020202030204" pitchFamily="34" charset="0"/>
              </a:rPr>
              <a:t>dinyatakan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tidak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akan</a:t>
            </a:r>
            <a:r>
              <a:rPr lang="en-AU" sz="950" i="1" dirty="0">
                <a:latin typeface="Arial Narrow" panose="020B0606020202030204" pitchFamily="34" charset="0"/>
              </a:rPr>
              <a:t> </a:t>
            </a:r>
            <a:r>
              <a:rPr lang="en-AU" sz="950" i="1" dirty="0" err="1">
                <a:latin typeface="Arial Narrow" panose="020B0606020202030204" pitchFamily="34" charset="0"/>
              </a:rPr>
              <a:t>diproses</a:t>
            </a:r>
            <a:r>
              <a:rPr lang="en-AU" sz="950" i="1" dirty="0">
                <a:latin typeface="Arial Narrow" panose="020B0606020202030204" pitchFamily="34" charset="0"/>
              </a:rPr>
              <a:t> oleh </a:t>
            </a:r>
            <a:r>
              <a:rPr lang="en-AU" sz="950" i="1" dirty="0" err="1">
                <a:latin typeface="Arial Narrow" panose="020B0606020202030204" pitchFamily="34" charset="0"/>
              </a:rPr>
              <a:t>pihak</a:t>
            </a:r>
            <a:r>
              <a:rPr lang="en-AU" sz="950" i="1" dirty="0">
                <a:latin typeface="Arial Narrow" panose="020B0606020202030204" pitchFamily="34" charset="0"/>
              </a:rPr>
              <a:t> Urus Setia.</a:t>
            </a:r>
          </a:p>
        </p:txBody>
      </p:sp>
    </p:spTree>
    <p:extLst>
      <p:ext uri="{BB962C8B-B14F-4D97-AF65-F5344CB8AC3E}">
        <p14:creationId xmlns:p14="http://schemas.microsoft.com/office/powerpoint/2010/main" val="288395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12F3378-4823-4054-908D-3F4AA7C3184A}"/>
              </a:ext>
            </a:extLst>
          </p:cNvPr>
          <p:cNvCxnSpPr>
            <a:cxnSpLocks/>
          </p:cNvCxnSpPr>
          <p:nvPr/>
        </p:nvCxnSpPr>
        <p:spPr>
          <a:xfrm>
            <a:off x="6838950" y="-243162"/>
            <a:ext cx="0" cy="99054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162BD387-946E-4306-BDA7-C6D34FAE6E0F}"/>
              </a:ext>
            </a:extLst>
          </p:cNvPr>
          <p:cNvSpPr/>
          <p:nvPr/>
        </p:nvSpPr>
        <p:spPr>
          <a:xfrm>
            <a:off x="428805" y="389392"/>
            <a:ext cx="6200287" cy="29468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ms-MY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08626D-AACB-4792-A194-335119A81D22}"/>
              </a:ext>
            </a:extLst>
          </p:cNvPr>
          <p:cNvSpPr txBox="1"/>
          <p:nvPr/>
        </p:nvSpPr>
        <p:spPr>
          <a:xfrm>
            <a:off x="685803" y="397514"/>
            <a:ext cx="571499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ms-MY" sz="1200" b="1" dirty="0">
                <a:latin typeface="Arial Narrow" panose="020B0606020202030204" pitchFamily="34" charset="0"/>
              </a:rPr>
              <a:t>BAHAGIAN B : JENIS MAKLUM BALAS</a:t>
            </a:r>
            <a:endParaRPr lang="ms-MY" sz="1200" b="1" strike="sngStrike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E91211-3709-4F46-BA82-AE881F38B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88" y="961415"/>
            <a:ext cx="60007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/>
            <a:r>
              <a:rPr lang="en-US" sz="1100" dirty="0">
                <a:latin typeface="Arial Narrow" panose="020B0606020202030204" pitchFamily="34" charset="0"/>
                <a:cs typeface="Arial" panose="020B0604020202020204" pitchFamily="34" charset="0"/>
              </a:rPr>
              <a:t>Sila </a:t>
            </a:r>
            <a:r>
              <a:rPr lang="en-US" sz="1100" dirty="0" err="1">
                <a:latin typeface="Arial Narrow" panose="020B0606020202030204" pitchFamily="34" charset="0"/>
                <a:cs typeface="Arial" panose="020B0604020202020204" pitchFamily="34" charset="0"/>
              </a:rPr>
              <a:t>tandakan</a:t>
            </a:r>
            <a:r>
              <a:rPr lang="en-US" sz="11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AU" sz="1100" b="0" dirty="0">
                <a:solidFill>
                  <a:schemeClr val="tx1"/>
                </a:solidFill>
                <a:latin typeface="Arial Narrow" panose="020B0606020202030204" pitchFamily="34" charset="0"/>
                <a:sym typeface="Wingdings 2" panose="05020102010507070707" pitchFamily="18" charset="2"/>
              </a:rPr>
              <a:t> di </a:t>
            </a:r>
            <a:r>
              <a:rPr lang="en-AU" sz="1100" b="0" dirty="0" err="1">
                <a:solidFill>
                  <a:schemeClr val="tx1"/>
                </a:solidFill>
                <a:latin typeface="Arial Narrow" panose="020B0606020202030204" pitchFamily="34" charset="0"/>
                <a:sym typeface="Wingdings 2" panose="05020102010507070707" pitchFamily="18" charset="2"/>
              </a:rPr>
              <a:t>kotak</a:t>
            </a:r>
            <a:r>
              <a:rPr lang="en-AU" sz="1100" b="0" dirty="0">
                <a:solidFill>
                  <a:schemeClr val="tx1"/>
                </a:solidFill>
                <a:latin typeface="Arial Narrow" panose="020B0606020202030204" pitchFamily="34" charset="0"/>
                <a:sym typeface="Wingdings 2" panose="05020102010507070707" pitchFamily="18" charset="2"/>
              </a:rPr>
              <a:t> yang </a:t>
            </a:r>
            <a:r>
              <a:rPr lang="en-AU" sz="1100" b="0" dirty="0" err="1">
                <a:solidFill>
                  <a:schemeClr val="tx1"/>
                </a:solidFill>
                <a:latin typeface="Arial Narrow" panose="020B0606020202030204" pitchFamily="34" charset="0"/>
                <a:sym typeface="Wingdings 2" panose="05020102010507070707" pitchFamily="18" charset="2"/>
              </a:rPr>
              <a:t>berkenaan</a:t>
            </a:r>
            <a:r>
              <a:rPr lang="en-AU" sz="1100" b="0" dirty="0">
                <a:solidFill>
                  <a:schemeClr val="tx1"/>
                </a:solidFill>
                <a:latin typeface="Arial Narrow" panose="020B0606020202030204" pitchFamily="34" charset="0"/>
                <a:sym typeface="Wingdings 2" panose="05020102010507070707" pitchFamily="18" charset="2"/>
              </a:rPr>
              <a:t>. </a:t>
            </a:r>
            <a:endParaRPr lang="en-US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AB8462F-962F-43FB-BCD2-19AFA18329A0}"/>
              </a:ext>
            </a:extLst>
          </p:cNvPr>
          <p:cNvSpPr/>
          <p:nvPr/>
        </p:nvSpPr>
        <p:spPr>
          <a:xfrm>
            <a:off x="7050397" y="389392"/>
            <a:ext cx="6280257" cy="29468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ms-MY" dirty="0">
              <a:latin typeface="Arial Narrow" panose="020B0606020202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9CF350-6716-42EA-AF33-DFF1E00B87FA}"/>
              </a:ext>
            </a:extLst>
          </p:cNvPr>
          <p:cNvSpPr txBox="1"/>
          <p:nvPr/>
        </p:nvSpPr>
        <p:spPr>
          <a:xfrm>
            <a:off x="7791215" y="413205"/>
            <a:ext cx="467905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BAHAGIAN C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AC13B0F-9ED5-4A0E-902C-623A048DA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79893"/>
              </p:ext>
            </p:extLst>
          </p:nvPr>
        </p:nvGraphicFramePr>
        <p:xfrm>
          <a:off x="7050398" y="856240"/>
          <a:ext cx="6280256" cy="82782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9885">
                  <a:extLst>
                    <a:ext uri="{9D8B030D-6E8A-4147-A177-3AD203B41FA5}">
                      <a16:colId xmlns:a16="http://schemas.microsoft.com/office/drawing/2014/main" val="948176909"/>
                    </a:ext>
                  </a:extLst>
                </a:gridCol>
              </a:tblGrid>
              <a:tr h="450953">
                <a:tc gridSpan="3">
                  <a:txBody>
                    <a:bodyPr/>
                    <a:lstStyle/>
                    <a:p>
                      <a:pPr algn="ctr"/>
                      <a:endParaRPr lang="en-US" sz="200" dirty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n-US" sz="800" b="1" dirty="0">
                          <a:latin typeface="Arial Narrow" panose="020B0606020202030204" pitchFamily="34" charset="0"/>
                        </a:rPr>
                        <a:t>LAPORAN DRAF RANCANGAN TEMPATAN</a:t>
                      </a:r>
                      <a:r>
                        <a:rPr lang="en-US" sz="800" b="1" baseline="0" dirty="0">
                          <a:latin typeface="Arial Narrow" panose="020B0606020202030204" pitchFamily="34" charset="0"/>
                        </a:rPr>
                        <a:t> DAERAH KULAI 2035 (PENGGANTIAN)</a:t>
                      </a:r>
                      <a:endParaRPr lang="en-US" sz="800" b="1" dirty="0">
                        <a:latin typeface="Arial Narrow" panose="020B0606020202030204" pitchFamily="34" charset="0"/>
                      </a:endParaRPr>
                    </a:p>
                  </a:txBody>
                  <a:tcPr marL="86863" marR="86863" marT="43432" marB="43432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860" b="1" dirty="0">
                          <a:latin typeface="Arial Narrow" panose="020B0606020202030204" pitchFamily="34" charset="0"/>
                        </a:rPr>
                        <a:t>BANTAHAN/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860" b="1" dirty="0">
                          <a:latin typeface="Arial Narrow" panose="020B0606020202030204" pitchFamily="34" charset="0"/>
                        </a:rPr>
                        <a:t>RAYUAN</a:t>
                      </a:r>
                    </a:p>
                  </a:txBody>
                  <a:tcPr marL="86863" marR="86863" marT="43432" marB="43432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860" b="1" dirty="0">
                          <a:latin typeface="Arial Narrow" panose="020B0606020202030204" pitchFamily="34" charset="0"/>
                        </a:rPr>
                        <a:t>CADANGAN</a:t>
                      </a:r>
                    </a:p>
                  </a:txBody>
                  <a:tcPr marL="86863" marR="86863" marT="43432" marB="4343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092">
                <a:tc gridSpan="3">
                  <a:txBody>
                    <a:bodyPr/>
                    <a:lstStyle/>
                    <a:p>
                      <a:pPr algn="ctr"/>
                      <a:r>
                        <a:rPr lang="en-US" sz="860" b="1" dirty="0">
                          <a:latin typeface="Arial Narrow" panose="020B0606020202030204" pitchFamily="34" charset="0"/>
                        </a:rPr>
                        <a:t>PERKARA</a:t>
                      </a:r>
                    </a:p>
                  </a:txBody>
                  <a:tcPr marL="86863" marR="86863" marT="43432" marB="43432"/>
                </a:tc>
                <a:tc hMerge="1">
                  <a:txBody>
                    <a:bodyPr/>
                    <a:lstStyle/>
                    <a:p>
                      <a:endParaRPr lang="en-US" sz="80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>
                        <a:latin typeface="Century Gothic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124">
                <a:tc>
                  <a:txBody>
                    <a:bodyPr/>
                    <a:lstStyle/>
                    <a:p>
                      <a:pPr algn="ctr"/>
                      <a:r>
                        <a:rPr lang="en-US" sz="860" b="1" dirty="0" err="1">
                          <a:latin typeface="Arial Narrow" panose="020B0606020202030204" pitchFamily="34" charset="0"/>
                        </a:rPr>
                        <a:t>Bab</a:t>
                      </a:r>
                      <a:r>
                        <a:rPr lang="en-US" sz="860" b="1" dirty="0"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en-US" sz="860" b="1" dirty="0" err="1">
                          <a:latin typeface="Arial Narrow" panose="020B0606020202030204" pitchFamily="34" charset="0"/>
                        </a:rPr>
                        <a:t>Teras</a:t>
                      </a:r>
                      <a:endParaRPr lang="en-US" sz="860" b="1" dirty="0">
                        <a:latin typeface="Arial Narrow" panose="020B0606020202030204" pitchFamily="34" charset="0"/>
                      </a:endParaRPr>
                    </a:p>
                  </a:txBody>
                  <a:tcPr marL="86863" marR="86863" marT="43432" marB="434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60" b="1" dirty="0" err="1">
                          <a:latin typeface="Arial Narrow" panose="020B0606020202030204" pitchFamily="34" charset="0"/>
                        </a:rPr>
                        <a:t>Subjek</a:t>
                      </a:r>
                      <a:endParaRPr lang="en-US" sz="860" b="1" dirty="0">
                        <a:latin typeface="Arial Narrow" panose="020B0606020202030204" pitchFamily="34" charset="0"/>
                      </a:endParaRPr>
                    </a:p>
                  </a:txBody>
                  <a:tcPr marL="86863" marR="86863" marT="43432" marB="434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60" b="1" dirty="0" err="1">
                          <a:latin typeface="Arial Narrow" panose="020B0606020202030204" pitchFamily="34" charset="0"/>
                        </a:rPr>
                        <a:t>Muka</a:t>
                      </a:r>
                      <a:r>
                        <a:rPr lang="en-US" sz="860" b="1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860" b="1" dirty="0" err="1">
                          <a:latin typeface="Arial Narrow" panose="020B0606020202030204" pitchFamily="34" charset="0"/>
                        </a:rPr>
                        <a:t>Surat</a:t>
                      </a:r>
                      <a:endParaRPr lang="en-US" sz="860" b="1" dirty="0">
                        <a:latin typeface="Arial Narrow" panose="020B0606020202030204" pitchFamily="34" charset="0"/>
                      </a:endParaRPr>
                    </a:p>
                  </a:txBody>
                  <a:tcPr marL="86863" marR="86863" marT="43432" marB="43432"/>
                </a:tc>
                <a:tc vMerge="1">
                  <a:txBody>
                    <a:bodyPr/>
                    <a:lstStyle/>
                    <a:p>
                      <a:endParaRPr lang="en-US" sz="800">
                        <a:latin typeface="Century Gothic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2066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entury Gothic" pitchFamily="34" charset="0"/>
                      </a:endParaRP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n-US" sz="800" dirty="0">
                        <a:latin typeface="Century Gothic" pitchFamily="34" charset="0"/>
                      </a:endParaRP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entury Gothic" pitchFamily="34" charset="0"/>
                      </a:endParaRPr>
                    </a:p>
                  </a:txBody>
                  <a:tcPr marL="86863" marR="86863" marT="43432" marB="43432"/>
                </a:tc>
                <a:tc>
                  <a:txBody>
                    <a:bodyPr/>
                    <a:lstStyle/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  <a:p>
                      <a:pPr marL="0" marR="0" lvl="0" indent="0" algn="l" defTabSz="12161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itchFamily="34" charset="0"/>
                      </a:endParaRPr>
                    </a:p>
                  </a:txBody>
                  <a:tcPr marL="86863" marR="86863" marT="43432" marB="434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85749E0-2045-F3C3-E9F0-37B149801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842602"/>
              </p:ext>
            </p:extLst>
          </p:nvPr>
        </p:nvGraphicFramePr>
        <p:xfrm>
          <a:off x="428805" y="1376913"/>
          <a:ext cx="6200287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410">
                  <a:extLst>
                    <a:ext uri="{9D8B030D-6E8A-4147-A177-3AD203B41FA5}">
                      <a16:colId xmlns:a16="http://schemas.microsoft.com/office/drawing/2014/main" val="2148577999"/>
                    </a:ext>
                  </a:extLst>
                </a:gridCol>
                <a:gridCol w="399296">
                  <a:extLst>
                    <a:ext uri="{9D8B030D-6E8A-4147-A177-3AD203B41FA5}">
                      <a16:colId xmlns:a16="http://schemas.microsoft.com/office/drawing/2014/main" val="1178079175"/>
                    </a:ext>
                  </a:extLst>
                </a:gridCol>
                <a:gridCol w="2107916">
                  <a:extLst>
                    <a:ext uri="{9D8B030D-6E8A-4147-A177-3AD203B41FA5}">
                      <a16:colId xmlns:a16="http://schemas.microsoft.com/office/drawing/2014/main" val="3457840182"/>
                    </a:ext>
                  </a:extLst>
                </a:gridCol>
                <a:gridCol w="409798">
                  <a:extLst>
                    <a:ext uri="{9D8B030D-6E8A-4147-A177-3AD203B41FA5}">
                      <a16:colId xmlns:a16="http://schemas.microsoft.com/office/drawing/2014/main" val="2681668528"/>
                    </a:ext>
                  </a:extLst>
                </a:gridCol>
                <a:gridCol w="2923867">
                  <a:extLst>
                    <a:ext uri="{9D8B030D-6E8A-4147-A177-3AD203B41FA5}">
                      <a16:colId xmlns:a16="http://schemas.microsoft.com/office/drawing/2014/main" val="3942021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Saya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ingin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memohon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Jawatankuasa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Siasatan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Tempatan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dan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Pendengaran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menimbang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…</a:t>
                      </a:r>
                    </a:p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Anda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boleh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tandakan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 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lebih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dari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 1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ruang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sym typeface="Wingdings 2" panose="05020102010507070707" pitchFamily="18" charset="2"/>
                        </a:rPr>
                        <a:t>)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387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Mengemaskini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menyelaras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Peta Cadangan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menurut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kelulusan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terkini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802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Meminda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zon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guna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tanah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utama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(Dari ……………………….. 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ke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…………………………..).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47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Meminda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ke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atas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Piawaian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Kawalan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Perancangan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*(Dari  …………………….. 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ke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……………..……..).</a:t>
                      </a:r>
                    </a:p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*(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Densiti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Nisbah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Plot/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Ketinggian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Bangunan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atau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Lain-lain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Piawaian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Kawalan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96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Pemeliharaan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Pemuliharaan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Kawasan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Khusus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58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Membangunkan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Kemudahan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Awam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Pengangkutan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Awam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Infrastruktur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Jalan dan lain-lain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bagi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kawasan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terlibat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4482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Lain-Lain.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Nyatakan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: ……………………………………………………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84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53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ii.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Saya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adalah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976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Pemilik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Tanah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Wakil NGO/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Persatuan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1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Tuan Tanah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Berjiran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Orang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Awam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340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Penduduk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sekitar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Lain-lain.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Nyatakan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: …………………………………....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384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83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iii.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Adakah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anda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akan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hadir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ke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Mesyuarat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Jawatankuasa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Siasatan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Tempatan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en-US" sz="11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Pendengaran</a:t>
                      </a:r>
                      <a:r>
                        <a:rPr lang="en-US" sz="11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? 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978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100" b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Hadir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Tidak</a:t>
                      </a:r>
                      <a:r>
                        <a:rPr lang="en-AU" sz="11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AU" sz="1100" b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Hadir</a:t>
                      </a:r>
                      <a:endParaRPr lang="en-AU" sz="11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21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86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1422</TotalTime>
  <Words>699</Words>
  <Application>Microsoft Office PowerPoint</Application>
  <PresentationFormat>Custom</PresentationFormat>
  <Paragraphs>185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Century Gothic</vt:lpstr>
      <vt:lpstr>Tw Cen MT Condensed Extra 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Azlin</dc:creator>
  <cp:lastModifiedBy>Nor Azlin Ahmad</cp:lastModifiedBy>
  <cp:revision>54</cp:revision>
  <cp:lastPrinted>2024-11-27T09:54:53Z</cp:lastPrinted>
  <dcterms:created xsi:type="dcterms:W3CDTF">2020-10-28T01:28:21Z</dcterms:created>
  <dcterms:modified xsi:type="dcterms:W3CDTF">2024-11-27T09:59:33Z</dcterms:modified>
</cp:coreProperties>
</file>